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8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9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2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6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89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8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2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2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2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2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7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89000"/>
            <a:ext cx="8915400" cy="5892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>
                <a:cs typeface="+mj-cs"/>
              </a:rPr>
              <a:t>Use cautery, iced saline, and/or digital pressure to </a:t>
            </a:r>
            <a:r>
              <a:rPr lang="en-US" sz="2200" dirty="0" smtClean="0">
                <a:cs typeface="+mj-cs"/>
              </a:rPr>
              <a:t>control the </a:t>
            </a:r>
            <a:r>
              <a:rPr lang="en-US" sz="2200" dirty="0">
                <a:cs typeface="+mj-cs"/>
              </a:rPr>
              <a:t>hemorrhage. If continued hemorrhage is a problem, </a:t>
            </a:r>
            <a:r>
              <a:rPr lang="en-US" sz="2200" dirty="0" smtClean="0">
                <a:cs typeface="+mj-cs"/>
              </a:rPr>
              <a:t>pack the </a:t>
            </a:r>
            <a:r>
              <a:rPr lang="en-US" sz="2200" dirty="0">
                <a:cs typeface="+mj-cs"/>
              </a:rPr>
              <a:t>nasal cavity with cotton gauze </a:t>
            </a:r>
            <a:r>
              <a:rPr lang="en-US" sz="2200" dirty="0" smtClean="0">
                <a:cs typeface="+mj-cs"/>
              </a:rPr>
              <a:t>.If </a:t>
            </a:r>
            <a:r>
              <a:rPr lang="en-US" sz="2200" dirty="0">
                <a:cs typeface="+mj-cs"/>
              </a:rPr>
              <a:t>a bone </a:t>
            </a:r>
            <a:r>
              <a:rPr lang="en-US" sz="2200" dirty="0" smtClean="0">
                <a:cs typeface="+mj-cs"/>
              </a:rPr>
              <a:t>flap was </a:t>
            </a:r>
            <a:r>
              <a:rPr lang="en-US" sz="2200" dirty="0">
                <a:cs typeface="+mj-cs"/>
              </a:rPr>
              <a:t>made, suture it in place with 3-0 or 4-0 wire </a:t>
            </a:r>
            <a:r>
              <a:rPr lang="en-US" sz="2200" dirty="0" smtClean="0">
                <a:cs typeface="+mj-cs"/>
              </a:rPr>
              <a:t>placed through </a:t>
            </a:r>
            <a:r>
              <a:rPr lang="en-US" sz="2200" dirty="0">
                <a:cs typeface="+mj-cs"/>
              </a:rPr>
              <a:t>predrilled holes in the bone flap and adjacent </a:t>
            </a:r>
            <a:r>
              <a:rPr lang="en-US" sz="2200" dirty="0" smtClean="0">
                <a:cs typeface="+mj-cs"/>
              </a:rPr>
              <a:t>bone Do </a:t>
            </a:r>
            <a:r>
              <a:rPr lang="en-US" sz="2200" dirty="0">
                <a:cs typeface="+mj-cs"/>
              </a:rPr>
              <a:t>not use wire to replace the bone flap </a:t>
            </a:r>
            <a:r>
              <a:rPr lang="en-US" sz="2200" dirty="0" smtClean="0">
                <a:cs typeface="+mj-cs"/>
              </a:rPr>
              <a:t>if radiation </a:t>
            </a:r>
            <a:r>
              <a:rPr lang="en-US" sz="2200" dirty="0">
                <a:cs typeface="+mj-cs"/>
              </a:rPr>
              <a:t>therapy is planned. Close the </a:t>
            </a:r>
            <a:r>
              <a:rPr lang="en-US" sz="2200" dirty="0" err="1">
                <a:cs typeface="+mj-cs"/>
              </a:rPr>
              <a:t>periosteum</a:t>
            </a:r>
            <a:r>
              <a:rPr lang="en-US" sz="2200" dirty="0">
                <a:cs typeface="+mj-cs"/>
              </a:rPr>
              <a:t> and </a:t>
            </a:r>
            <a:r>
              <a:rPr lang="en-US" sz="2200" dirty="0" smtClean="0">
                <a:cs typeface="+mj-cs"/>
              </a:rPr>
              <a:t>subcutaneous tissues </a:t>
            </a:r>
            <a:r>
              <a:rPr lang="en-US" sz="2200" dirty="0">
                <a:cs typeface="+mj-cs"/>
              </a:rPr>
              <a:t>with absorbable suture material in a </a:t>
            </a:r>
            <a:r>
              <a:rPr lang="en-US" sz="2200" dirty="0" smtClean="0">
                <a:cs typeface="+mj-cs"/>
              </a:rPr>
              <a:t>simple continuous </a:t>
            </a:r>
            <a:r>
              <a:rPr lang="en-US" sz="2200" dirty="0">
                <a:cs typeface="+mj-cs"/>
              </a:rPr>
              <a:t>pattern. Close the skin routinely. If </a:t>
            </a:r>
            <a:r>
              <a:rPr lang="en-US" sz="2200" dirty="0" err="1">
                <a:cs typeface="+mj-cs"/>
              </a:rPr>
              <a:t>rongeurs</a:t>
            </a:r>
            <a:r>
              <a:rPr lang="en-US" sz="2200" dirty="0">
                <a:cs typeface="+mj-cs"/>
              </a:rPr>
              <a:t> </a:t>
            </a:r>
            <a:r>
              <a:rPr lang="en-US" sz="2200" dirty="0" err="1" smtClean="0">
                <a:cs typeface="+mj-cs"/>
              </a:rPr>
              <a:t>wereused</a:t>
            </a:r>
            <a:r>
              <a:rPr lang="en-US" sz="2200" dirty="0">
                <a:cs typeface="+mj-cs"/>
              </a:rPr>
              <a:t>, close the </a:t>
            </a:r>
            <a:r>
              <a:rPr lang="en-US" sz="2200" dirty="0" err="1">
                <a:cs typeface="+mj-cs"/>
              </a:rPr>
              <a:t>periosteum</a:t>
            </a:r>
            <a:r>
              <a:rPr lang="en-US" sz="2200" dirty="0">
                <a:cs typeface="+mj-cs"/>
              </a:rPr>
              <a:t> and subcutaneous tissues, </a:t>
            </a:r>
            <a:r>
              <a:rPr lang="en-US" sz="2200" dirty="0" smtClean="0">
                <a:cs typeface="+mj-cs"/>
              </a:rPr>
              <a:t>leaving a </a:t>
            </a:r>
            <a:r>
              <a:rPr lang="en-US" sz="2200" dirty="0">
                <a:cs typeface="+mj-cs"/>
              </a:rPr>
              <a:t>stoma at the caudal aspect of the incision. Close the </a:t>
            </a:r>
            <a:r>
              <a:rPr lang="en-US" sz="2200" dirty="0" smtClean="0">
                <a:cs typeface="+mj-cs"/>
              </a:rPr>
              <a:t>skin similarly</a:t>
            </a:r>
            <a:r>
              <a:rPr lang="en-US" sz="2200" dirty="0">
                <a:cs typeface="+mj-cs"/>
              </a:rPr>
              <a:t>, leaving a </a:t>
            </a:r>
            <a:r>
              <a:rPr lang="en-US" sz="2200" dirty="0" smtClean="0">
                <a:cs typeface="+mj-cs"/>
              </a:rPr>
              <a:t>stoma.</a:t>
            </a:r>
            <a:endParaRPr lang="fa-IR" sz="22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13137"/>
            <a:ext cx="7239000" cy="715963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Futura-Bold"/>
              </a:rPr>
              <a:t>Rhinotomy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542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87400"/>
            <a:ext cx="8991600" cy="607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Ventral approach to the nasal cavity. 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animal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dorsal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recumbency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midline incision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hard palate. Elevate 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mucoperiosteum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palate laterally to the alveolar ridge. Be careful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spare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palatine nerves and vessels as they emerge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palatine foramen. Incise 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mucoperiosteum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soft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palate attachments to the caudal edge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palatine bone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extend the incision as far caudally as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into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soft palate (full thickness). Retract the edges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incision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stay sutures. Remove the palatine bone 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power-driven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burr or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rongeurs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discard it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934200" cy="5334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chemeClr val="tx1"/>
                </a:solidFill>
                <a:latin typeface="Futura-Bold"/>
              </a:rPr>
              <a:t>Rhinotomy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0785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87400"/>
            <a:ext cx="8991600" cy="607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Ventral approach to the nasal cavity. 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nasal cavity and remove abnormal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tissues. Submit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tissues for histologic examination and culture.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nasal mucosa of the soft palate with absorbable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simple continuous or simple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interrupted pattern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close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submucosa-periosteum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hard palate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absorbable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suture in an interrupted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pattern. Finally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close the oral mucosa of the hard and soft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palates with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monofilament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nonabsorbable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sutures in a simple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pattern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934200" cy="5334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chemeClr val="tx1"/>
                </a:solidFill>
                <a:latin typeface="Futura-Bold"/>
              </a:rPr>
              <a:t>Rhinotomy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573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approach , </a:t>
            </a:r>
            <a:endParaRPr lang="en-US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incision with a scalpel or Mayo scissors.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scissors, insert one blade into the nostril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incision will be made ventral to the nasal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dorsal lateral nasal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cartilage. Angle the incision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dorsocaudal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direction toward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nasomaxillary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Incise through all layers and retract the tissue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dorsally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expose the vestibule. Explore and resect or biopsy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tissue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Appose the nasal mucosa with 3-0 or 4-0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monofilament absorbable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suture. Place two to four sutures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musculocartilage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layer (3-0 or 4-0 monofilament absorbable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reappose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skin (3-0 or 4-0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monofilament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nonabsorbable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2"/>
            <a:ext cx="8229600" cy="507999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Futura-Bold"/>
              </a:rPr>
              <a:t>Rhinotomy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6617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2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Brachycephalic syndrome: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combination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stenotic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nares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elongated soft palate,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everted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laryngeal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saccules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airway obstruction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brachycephalic breeds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it is also referred to as brachycephalic airway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 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brachycephalic airway obstructive syndrome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Brachycephalic syndrome</a:t>
            </a:r>
            <a:endParaRPr lang="fa-I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86238"/>
            <a:ext cx="8686800" cy="39923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2514600"/>
            <a:ext cx="8686800" cy="426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spcBef>
                <a:spcPct val="20000"/>
              </a:spcBef>
            </a:pP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Stenotic</a:t>
            </a: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nares,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nostrils with abnormally narrow openings that make the nostrils appear pinched together.</a:t>
            </a:r>
          </a:p>
          <a:p>
            <a:pPr algn="just">
              <a:spcBef>
                <a:spcPct val="20000"/>
              </a:spcBef>
            </a:pP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Elongated soft palate,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one that extends more than 1 to 3 mm caudal to the tip of the epiglottis.</a:t>
            </a:r>
          </a:p>
          <a:p>
            <a:pPr algn="just">
              <a:spcBef>
                <a:spcPct val="20000"/>
              </a:spcBef>
            </a:pP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Everted</a:t>
            </a: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laryngeal </a:t>
            </a:r>
            <a:r>
              <a:rPr lang="en-US" sz="2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saccules</a:t>
            </a: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protrusions of the mucosal diverticula rostral to the vocal folds; they are also referred to as laryngeal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saccule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eversion or stage 1 laryngeal collapse.</a:t>
            </a:r>
            <a:endParaRPr lang="fa-IR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Rhinotomy</vt:lpstr>
      <vt:lpstr>Rhinotomy</vt:lpstr>
      <vt:lpstr>Rhinotomy</vt:lpstr>
      <vt:lpstr>Rhinotomy</vt:lpstr>
      <vt:lpstr>Brachycephalic syndrome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Rhinotomy</dc:title>
  <dc:creator>Novin Pendar</dc:creator>
  <cp:lastModifiedBy>Novin Pendar</cp:lastModifiedBy>
  <cp:revision>1</cp:revision>
  <dcterms:created xsi:type="dcterms:W3CDTF">2006-08-16T00:00:00Z</dcterms:created>
  <dcterms:modified xsi:type="dcterms:W3CDTF">2019-03-26T19:22:49Z</dcterms:modified>
</cp:coreProperties>
</file>